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68" r:id="rId3"/>
    <p:sldId id="264" r:id="rId4"/>
    <p:sldId id="271" r:id="rId5"/>
    <p:sldId id="257" r:id="rId6"/>
    <p:sldId id="272" r:id="rId7"/>
    <p:sldId id="258" r:id="rId8"/>
    <p:sldId id="273" r:id="rId9"/>
    <p:sldId id="259" r:id="rId10"/>
    <p:sldId id="274" r:id="rId11"/>
    <p:sldId id="260" r:id="rId12"/>
    <p:sldId id="275" r:id="rId13"/>
    <p:sldId id="261" r:id="rId14"/>
    <p:sldId id="276" r:id="rId15"/>
    <p:sldId id="262" r:id="rId16"/>
    <p:sldId id="277" r:id="rId17"/>
    <p:sldId id="263" r:id="rId18"/>
    <p:sldId id="278" r:id="rId19"/>
    <p:sldId id="265" r:id="rId20"/>
    <p:sldId id="279" r:id="rId21"/>
    <p:sldId id="266" r:id="rId22"/>
    <p:sldId id="280" r:id="rId23"/>
    <p:sldId id="27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34DB1-A362-41C9-9625-C68746B6CD8C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38A32-3A20-4E94-80A6-F02F17EC7D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126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zur Überprüfung des Todes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D8846-6AE9-3E44-BCCA-244C5000E4A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77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7394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58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0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92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92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11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85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875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733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6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53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2181-7216-DC45-A774-C7350BC174C1}" type="datetimeFigureOut">
              <a:rPr lang="de-DE" smtClean="0"/>
              <a:t>29.03.2015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C046C-C19D-A34C-B5AD-B1E4DF3C1D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25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74042"/>
            <a:ext cx="7772400" cy="1470025"/>
          </a:xfrm>
        </p:spPr>
        <p:txBody>
          <a:bodyPr/>
          <a:lstStyle/>
          <a:p>
            <a:r>
              <a:rPr lang="de-DE" dirty="0" smtClean="0"/>
              <a:t>Stundenabschluss-Quiz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5444067"/>
            <a:ext cx="6400800" cy="1752600"/>
          </a:xfrm>
        </p:spPr>
        <p:txBody>
          <a:bodyPr/>
          <a:lstStyle/>
          <a:p>
            <a:r>
              <a:rPr lang="de-DE" dirty="0" smtClean="0">
                <a:solidFill>
                  <a:schemeClr val="accent1"/>
                </a:solidFill>
              </a:rPr>
              <a:t>Tod und Bestattung im Judentum</a:t>
            </a:r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669" y="0"/>
            <a:ext cx="4855191" cy="438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481248" cy="1532455"/>
          </a:xfrm>
        </p:spPr>
        <p:txBody>
          <a:bodyPr>
            <a:normAutofit/>
          </a:bodyPr>
          <a:lstStyle/>
          <a:p>
            <a:r>
              <a:rPr lang="de-DE" sz="6000" dirty="0" smtClean="0"/>
              <a:t>10 Fragen</a:t>
            </a:r>
            <a:endParaRPr lang="de-DE" sz="6000" dirty="0"/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924" y="1583265"/>
            <a:ext cx="4732867" cy="473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7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Wie überzeugt man sich im Judentum vom Tod eines Menschen?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91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 algn="r">
              <a:buNone/>
            </a:pPr>
            <a:endParaRPr lang="de-DE" dirty="0" smtClean="0">
              <a:solidFill>
                <a:srgbClr val="1F497D"/>
              </a:solidFill>
            </a:endParaRP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Mit einer Feder auf der Oberlippe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26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Was passiert im Judentum direkt nach dem Tod eines Menschen?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154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Spruch „Gepriesen sei, der richtet in Wahrheit!“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Zudrücken der Augen des Verstorbenen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Umwickeln des Kopfes mit einem Tuch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Zeigen der Füße in Richtung der Tür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65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3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Warum werden alle Spiegel verhängt?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3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>
                <a:solidFill>
                  <a:srgbClr val="1F497D"/>
                </a:solidFill>
              </a:rPr>
              <a:t>Um nicht zwei Tote zu sehen</a:t>
            </a:r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Wer übernimmt ehrenamtlich die Vorbereitung und Organisation der Bestattung?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 algn="r">
              <a:buNone/>
            </a:pPr>
            <a:endParaRPr lang="de-DE" dirty="0" smtClean="0">
              <a:solidFill>
                <a:srgbClr val="1F497D"/>
              </a:solidFill>
            </a:endParaRPr>
          </a:p>
          <a:p>
            <a:pPr marL="0" indent="0" algn="r">
              <a:buNone/>
            </a:pPr>
            <a:r>
              <a:rPr lang="de-DE" dirty="0" err="1" smtClean="0">
                <a:solidFill>
                  <a:srgbClr val="1F497D"/>
                </a:solidFill>
              </a:rPr>
              <a:t>Chewra</a:t>
            </a:r>
            <a:r>
              <a:rPr lang="de-DE" dirty="0" smtClean="0">
                <a:solidFill>
                  <a:srgbClr val="1F497D"/>
                </a:solidFill>
              </a:rPr>
              <a:t> </a:t>
            </a:r>
            <a:r>
              <a:rPr lang="de-DE" dirty="0" err="1">
                <a:solidFill>
                  <a:srgbClr val="1F497D"/>
                </a:solidFill>
              </a:rPr>
              <a:t>Kadischa</a:t>
            </a:r>
            <a:r>
              <a:rPr lang="de-DE" dirty="0">
                <a:solidFill>
                  <a:srgbClr val="1F497D"/>
                </a:solidFill>
              </a:rPr>
              <a:t> </a:t>
            </a:r>
            <a:endParaRPr lang="de-DE" dirty="0" smtClean="0">
              <a:solidFill>
                <a:srgbClr val="1F497D"/>
              </a:solidFill>
            </a:endParaRP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471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5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Was passiert als nächstes mit dem Toten?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5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- Reinigung mit lauwarmem Wasser</a:t>
            </a: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- Anziehen des Sterbekleides</a:t>
            </a: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- Beigabe des Gebetsschals bei Männern</a:t>
            </a:r>
          </a:p>
        </p:txBody>
      </p:sp>
    </p:spTree>
    <p:extLst>
      <p:ext uri="{BB962C8B-B14F-4D97-AF65-F5344CB8AC3E}">
        <p14:creationId xmlns:p14="http://schemas.microsoft.com/office/powerpoint/2010/main" val="5794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6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Wie werden die Toten beerdigt?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6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In einem Sarg aus weichem Holz</a:t>
            </a:r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9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7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Wann sollte der Tote bestattet werden?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7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Innerhalb von 24 Stunden, spätestens nach 3 Tagen</a:t>
            </a:r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5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8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Was passiert bei der Beisetzung?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7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 </a:t>
            </a:r>
            <a:r>
              <a:rPr lang="de-DE" dirty="0" smtClean="0"/>
              <a:t>8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Absenken des Sarges</a:t>
            </a: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Sprechen des Kaddisch-Gebets</a:t>
            </a: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Band von Kleidung abreißen</a:t>
            </a:r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11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9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Welche Regeln gibt es für die Trauer?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sz="2500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322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 </a:t>
            </a:r>
            <a:r>
              <a:rPr lang="de-DE" dirty="0" smtClean="0"/>
              <a:t>9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Eine Trauerwoche (</a:t>
            </a:r>
            <a:r>
              <a:rPr lang="de-DE" dirty="0" err="1" smtClean="0">
                <a:solidFill>
                  <a:srgbClr val="1F497D"/>
                </a:solidFill>
              </a:rPr>
              <a:t>Shiwa</a:t>
            </a:r>
            <a:r>
              <a:rPr lang="de-DE" dirty="0" smtClean="0">
                <a:solidFill>
                  <a:srgbClr val="1F497D"/>
                </a:solidFill>
              </a:rPr>
              <a:t>): Engste Angehörige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(Verbote: Haareschneiden</a:t>
            </a:r>
            <a:r>
              <a:rPr lang="de-DE" dirty="0">
                <a:solidFill>
                  <a:srgbClr val="1F497D"/>
                </a:solidFill>
              </a:rPr>
              <a:t>, </a:t>
            </a:r>
            <a:r>
              <a:rPr lang="de-DE" dirty="0" smtClean="0">
                <a:solidFill>
                  <a:srgbClr val="1F497D"/>
                </a:solidFill>
              </a:rPr>
              <a:t>Make-up</a:t>
            </a:r>
            <a:r>
              <a:rPr lang="de-DE" dirty="0">
                <a:solidFill>
                  <a:srgbClr val="1F497D"/>
                </a:solidFill>
              </a:rPr>
              <a:t>)</a:t>
            </a:r>
            <a:endParaRPr lang="de-DE" dirty="0" smtClean="0">
              <a:solidFill>
                <a:srgbClr val="1F497D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30 Tage Trauer (</a:t>
            </a:r>
            <a:r>
              <a:rPr lang="de-DE" dirty="0" err="1" smtClean="0">
                <a:solidFill>
                  <a:srgbClr val="1F497D"/>
                </a:solidFill>
              </a:rPr>
              <a:t>Schloschim</a:t>
            </a:r>
            <a:r>
              <a:rPr lang="de-DE" dirty="0" smtClean="0">
                <a:solidFill>
                  <a:srgbClr val="1F497D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1F497D"/>
                </a:solidFill>
              </a:rPr>
              <a:t>Trauerjahr für Eltern (</a:t>
            </a:r>
            <a:r>
              <a:rPr lang="de-DE" dirty="0" err="1" smtClean="0">
                <a:solidFill>
                  <a:srgbClr val="1F497D"/>
                </a:solidFill>
              </a:rPr>
              <a:t>Awelut</a:t>
            </a:r>
            <a:r>
              <a:rPr lang="de-DE" dirty="0" smtClean="0">
                <a:solidFill>
                  <a:srgbClr val="1F497D"/>
                </a:solidFill>
              </a:rPr>
              <a:t>)</a:t>
            </a:r>
          </a:p>
          <a:p>
            <a:pPr marL="0" indent="0">
              <a:buNone/>
            </a:pPr>
            <a:r>
              <a:rPr lang="de-DE" dirty="0" smtClean="0">
                <a:solidFill>
                  <a:srgbClr val="1F497D"/>
                </a:solidFill>
              </a:rPr>
              <a:t>-&gt; danach: kein Zeigen der Trauer mehr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827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 10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Was ist das Besondere an einem jüdischen Friedhof?</a:t>
            </a:r>
          </a:p>
          <a:p>
            <a:pPr marL="0" indent="0" algn="r">
              <a:buNone/>
            </a:pPr>
            <a:endParaRPr lang="de-DE" sz="28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7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Antwort 10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 algn="r">
              <a:buNone/>
            </a:pPr>
            <a:endParaRPr lang="de-DE" sz="2800" dirty="0">
              <a:solidFill>
                <a:srgbClr val="1F497D"/>
              </a:solidFill>
            </a:endParaRP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- Gräber bleiben ewig bestehen und bleiben </a:t>
            </a:r>
            <a:r>
              <a:rPr lang="de-DE" dirty="0" err="1" smtClean="0">
                <a:solidFill>
                  <a:srgbClr val="1F497D"/>
                </a:solidFill>
              </a:rPr>
              <a:t>unbepflanzt</a:t>
            </a:r>
            <a:endParaRPr lang="de-DE" dirty="0">
              <a:solidFill>
                <a:srgbClr val="1F497D"/>
              </a:solidFill>
            </a:endParaRPr>
          </a:p>
          <a:p>
            <a:pPr marL="0" indent="0" algn="r">
              <a:buNone/>
            </a:pPr>
            <a:r>
              <a:rPr lang="de-DE" dirty="0" smtClean="0">
                <a:solidFill>
                  <a:srgbClr val="1F497D"/>
                </a:solidFill>
              </a:rPr>
              <a:t>- Kleine Steine auf Gräber legen</a:t>
            </a:r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03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16520"/>
            <a:ext cx="8229600" cy="1143000"/>
          </a:xfrm>
        </p:spPr>
        <p:txBody>
          <a:bodyPr>
            <a:noAutofit/>
          </a:bodyPr>
          <a:lstStyle/>
          <a:p>
            <a:r>
              <a:rPr lang="de-DE" sz="8000" dirty="0" smtClean="0">
                <a:solidFill>
                  <a:schemeClr val="accent1"/>
                </a:solidFill>
              </a:rPr>
              <a:t>Sehr gut!</a:t>
            </a:r>
            <a:endParaRPr lang="de-DE" sz="8000" dirty="0">
              <a:solidFill>
                <a:schemeClr val="accent1"/>
              </a:solidFill>
            </a:endParaRP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35" y="2399960"/>
            <a:ext cx="3548642" cy="30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194005"/>
            <a:ext cx="7772400" cy="1470025"/>
          </a:xfrm>
        </p:spPr>
        <p:txBody>
          <a:bodyPr/>
          <a:lstStyle/>
          <a:p>
            <a:r>
              <a:rPr lang="de-DE" dirty="0" smtClean="0"/>
              <a:t>Bilderquiz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5481096"/>
            <a:ext cx="6400800" cy="1752600"/>
          </a:xfrm>
        </p:spPr>
        <p:txBody>
          <a:bodyPr/>
          <a:lstStyle/>
          <a:p>
            <a:r>
              <a:rPr lang="de-DE" dirty="0" smtClean="0"/>
              <a:t>Tod und Bestattung im Judentum</a:t>
            </a:r>
            <a:endParaRPr lang="de-DE" dirty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103" y="219042"/>
            <a:ext cx="3355032" cy="410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12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4F81BD"/>
                </a:solidFill>
              </a:rPr>
              <a:t>Bilderquiz </a:t>
            </a:r>
            <a:endParaRPr lang="de-DE" sz="6000" dirty="0">
              <a:solidFill>
                <a:srgbClr val="4F81BD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de-DE" dirty="0" smtClean="0"/>
          </a:p>
          <a:p>
            <a:pPr marL="514350" indent="-514350">
              <a:buAutoNum type="arabicPeriod"/>
            </a:pPr>
            <a:r>
              <a:rPr lang="de-DE" dirty="0" smtClean="0"/>
              <a:t>Was siehst du auf dem Bild?</a:t>
            </a:r>
          </a:p>
          <a:p>
            <a:pPr marL="514350" indent="-514350">
              <a:buAutoNum type="arabicPeriod"/>
            </a:pPr>
            <a:endParaRPr lang="de-DE" dirty="0"/>
          </a:p>
          <a:p>
            <a:pPr marL="514350" indent="-514350">
              <a:buAutoNum type="arabicPeriod"/>
            </a:pPr>
            <a:r>
              <a:rPr lang="de-DE" dirty="0" smtClean="0"/>
              <a:t>Was möchte das Bild zeigen in Bezug auf das Thema „Tod und Bestattung im Judentum“?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7892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chemeClr val="accent2">
                    <a:lumMod val="75000"/>
                  </a:schemeClr>
                </a:solidFill>
              </a:rPr>
              <a:t>Feder</a:t>
            </a:r>
            <a:endParaRPr lang="de-DE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Bild 2" descr="feder_318-104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18" y="1246387"/>
            <a:ext cx="5611613" cy="56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8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Hände waschen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Handwa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128" y="2286000"/>
            <a:ext cx="3001441" cy="35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4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5600" dirty="0" smtClean="0">
                <a:solidFill>
                  <a:srgbClr val="953735"/>
                </a:solidFill>
              </a:rPr>
              <a:t>Teil der Kleidung einreißen</a:t>
            </a:r>
            <a:endParaRPr lang="de-DE" sz="5600" dirty="0">
              <a:solidFill>
                <a:srgbClr val="953735"/>
              </a:solidFill>
            </a:endParaRPr>
          </a:p>
        </p:txBody>
      </p:sp>
      <p:pic>
        <p:nvPicPr>
          <p:cNvPr id="3" name="Bild 2" descr="hem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760" y="2413000"/>
            <a:ext cx="3126090" cy="28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6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Trauerzeit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Kalen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36" y="1574799"/>
            <a:ext cx="5461764" cy="397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Kerze aufstellen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Kerz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1167089"/>
            <a:ext cx="37846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4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Säckchen Erde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säckch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051" y="2122251"/>
            <a:ext cx="3122649" cy="371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9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Sarg aus weichem Holz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Sarg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01" y="2413000"/>
            <a:ext cx="5150175" cy="310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5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Spiegel verhängen!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spieg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10" y="1710451"/>
            <a:ext cx="2748114" cy="387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Leichentuch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Sterbekle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5023"/>
            <a:ext cx="9144000" cy="452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6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err="1" smtClean="0">
                <a:solidFill>
                  <a:srgbClr val="953735"/>
                </a:solidFill>
              </a:rPr>
              <a:t>Tallit</a:t>
            </a:r>
            <a:r>
              <a:rPr lang="de-DE" sz="6000" dirty="0" smtClean="0">
                <a:solidFill>
                  <a:srgbClr val="953735"/>
                </a:solidFill>
              </a:rPr>
              <a:t> 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talli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19" y="1587500"/>
            <a:ext cx="5831441" cy="488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8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Thora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tor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841" y="1412590"/>
            <a:ext cx="4716619" cy="55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2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Tuch (Kopf umwickeln)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tu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83" y="1904999"/>
            <a:ext cx="4179117" cy="414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rgbClr val="953735"/>
                </a:solidFill>
              </a:rPr>
              <a:t>Wasser ausgießen</a:t>
            </a:r>
            <a:endParaRPr lang="de-DE" sz="6000" dirty="0">
              <a:solidFill>
                <a:srgbClr val="953735"/>
              </a:solidFill>
            </a:endParaRPr>
          </a:p>
        </p:txBody>
      </p:sp>
      <p:pic>
        <p:nvPicPr>
          <p:cNvPr id="3" name="Bild 2" descr="wasserkru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68" y="2208080"/>
            <a:ext cx="3785936" cy="335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9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6000" dirty="0" smtClean="0">
                <a:solidFill>
                  <a:srgbClr val="953735"/>
                </a:solidFill>
              </a:rPr>
              <a:t>Tür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3" name="Bild 2" descr="tuer_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932" y="1417638"/>
            <a:ext cx="3575726" cy="507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0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chemeClr val="accent2"/>
                </a:solidFill>
              </a:rPr>
              <a:t>Trauerphasen</a:t>
            </a:r>
            <a:endParaRPr lang="de-DE" sz="6000" dirty="0">
              <a:solidFill>
                <a:schemeClr val="accent2"/>
              </a:solidFill>
            </a:endParaRPr>
          </a:p>
        </p:txBody>
      </p:sp>
      <p:pic>
        <p:nvPicPr>
          <p:cNvPr id="3" name="Bild 2" descr="Kalen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12" y="1574800"/>
            <a:ext cx="6610323" cy="480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2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solidFill>
                  <a:schemeClr val="accent1"/>
                </a:solidFill>
              </a:rPr>
              <a:t>Das war‘s!</a:t>
            </a:r>
            <a:endParaRPr lang="de-DE" sz="6000" dirty="0">
              <a:solidFill>
                <a:schemeClr val="accent1"/>
              </a:solidFill>
            </a:endParaRP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95" y="1590101"/>
            <a:ext cx="7430877" cy="45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Office PowerPoint</Application>
  <PresentationFormat>Bildschirmpräsentation (4:3)</PresentationFormat>
  <Paragraphs>115</Paragraphs>
  <Slides>41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2" baseType="lpstr">
      <vt:lpstr>Office-Design</vt:lpstr>
      <vt:lpstr>Stundenabschluss-Quiz</vt:lpstr>
      <vt:lpstr>10 Fragen</vt:lpstr>
      <vt:lpstr>Frage 1</vt:lpstr>
      <vt:lpstr>Antwort 1</vt:lpstr>
      <vt:lpstr>Frage 2</vt:lpstr>
      <vt:lpstr>Antwort 2</vt:lpstr>
      <vt:lpstr>Frage 3</vt:lpstr>
      <vt:lpstr>Antwort 3</vt:lpstr>
      <vt:lpstr>Frage 4</vt:lpstr>
      <vt:lpstr>Antwort 4</vt:lpstr>
      <vt:lpstr>Frage 5</vt:lpstr>
      <vt:lpstr>Antwort 5</vt:lpstr>
      <vt:lpstr>Frage 6</vt:lpstr>
      <vt:lpstr>Antwort 6</vt:lpstr>
      <vt:lpstr>Frage 7</vt:lpstr>
      <vt:lpstr>Antwort 7</vt:lpstr>
      <vt:lpstr>Frage 8</vt:lpstr>
      <vt:lpstr>Antwort 8</vt:lpstr>
      <vt:lpstr>Frage 9</vt:lpstr>
      <vt:lpstr>Antwort 9</vt:lpstr>
      <vt:lpstr>Frage 10</vt:lpstr>
      <vt:lpstr>Antwort 10</vt:lpstr>
      <vt:lpstr>Sehr gut!</vt:lpstr>
      <vt:lpstr>Bilderquiz</vt:lpstr>
      <vt:lpstr>Bilderquiz </vt:lpstr>
      <vt:lpstr>Feder</vt:lpstr>
      <vt:lpstr>Hände waschen</vt:lpstr>
      <vt:lpstr>Teil der Kleidung einreißen</vt:lpstr>
      <vt:lpstr>Trauerzeit</vt:lpstr>
      <vt:lpstr>Kerze aufstellen</vt:lpstr>
      <vt:lpstr>Säckchen Erde</vt:lpstr>
      <vt:lpstr>Sarg aus weichem Holz</vt:lpstr>
      <vt:lpstr>Spiegel verhängen!</vt:lpstr>
      <vt:lpstr>Leichentuch</vt:lpstr>
      <vt:lpstr>Tallit </vt:lpstr>
      <vt:lpstr>Thora</vt:lpstr>
      <vt:lpstr>Tuch (Kopf umwickeln)</vt:lpstr>
      <vt:lpstr>Wasser ausgießen</vt:lpstr>
      <vt:lpstr>Tür </vt:lpstr>
      <vt:lpstr>Trauerphasen</vt:lpstr>
      <vt:lpstr>Das war‘s!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Stundenabschluss-Quiz</dc:title>
  <dc:creator>Susanne</dc:creator>
  <cp:lastModifiedBy>KrisTofa</cp:lastModifiedBy>
  <cp:revision>11</cp:revision>
  <dcterms:created xsi:type="dcterms:W3CDTF">2014-06-19T14:41:37Z</dcterms:created>
  <dcterms:modified xsi:type="dcterms:W3CDTF">2015-03-29T17:31:39Z</dcterms:modified>
</cp:coreProperties>
</file>